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7" d="100"/>
          <a:sy n="87" d="100"/>
        </p:scale>
        <p:origin x="6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8CAB9-55F1-4AC5-AF29-E3CC11DE16E1}" type="datetimeFigureOut">
              <a:rPr lang="zh-CN" altLang="en-US" smtClean="0"/>
              <a:t>2025/9/10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61276-B23F-4425-BC2B-4938447D53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6260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8CAB9-55F1-4AC5-AF29-E3CC11DE16E1}" type="datetimeFigureOut">
              <a:rPr lang="zh-CN" altLang="en-US" smtClean="0"/>
              <a:t>2025/9/10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61276-B23F-4425-BC2B-4938447D53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0944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8CAB9-55F1-4AC5-AF29-E3CC11DE16E1}" type="datetimeFigureOut">
              <a:rPr lang="zh-CN" altLang="en-US" smtClean="0"/>
              <a:t>2025/9/10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61276-B23F-4425-BC2B-4938447D53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3693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8CAB9-55F1-4AC5-AF29-E3CC11DE16E1}" type="datetimeFigureOut">
              <a:rPr lang="zh-CN" altLang="en-US" smtClean="0"/>
              <a:t>2025/9/10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61276-B23F-4425-BC2B-4938447D53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8593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8CAB9-55F1-4AC5-AF29-E3CC11DE16E1}" type="datetimeFigureOut">
              <a:rPr lang="zh-CN" altLang="en-US" smtClean="0"/>
              <a:t>2025/9/10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61276-B23F-4425-BC2B-4938447D53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270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8CAB9-55F1-4AC5-AF29-E3CC11DE16E1}" type="datetimeFigureOut">
              <a:rPr lang="zh-CN" altLang="en-US" smtClean="0"/>
              <a:t>2025/9/10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61276-B23F-4425-BC2B-4938447D53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952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8CAB9-55F1-4AC5-AF29-E3CC11DE16E1}" type="datetimeFigureOut">
              <a:rPr lang="zh-CN" altLang="en-US" smtClean="0"/>
              <a:t>2025/9/10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61276-B23F-4425-BC2B-4938447D53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4510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8CAB9-55F1-4AC5-AF29-E3CC11DE16E1}" type="datetimeFigureOut">
              <a:rPr lang="zh-CN" altLang="en-US" smtClean="0"/>
              <a:t>2025/9/10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61276-B23F-4425-BC2B-4938447D53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2084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8CAB9-55F1-4AC5-AF29-E3CC11DE16E1}" type="datetimeFigureOut">
              <a:rPr lang="zh-CN" altLang="en-US" smtClean="0"/>
              <a:t>2025/9/10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61276-B23F-4425-BC2B-4938447D53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7153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8CAB9-55F1-4AC5-AF29-E3CC11DE16E1}" type="datetimeFigureOut">
              <a:rPr lang="zh-CN" altLang="en-US" smtClean="0"/>
              <a:t>2025/9/10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61276-B23F-4425-BC2B-4938447D53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686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8CAB9-55F1-4AC5-AF29-E3CC11DE16E1}" type="datetimeFigureOut">
              <a:rPr lang="zh-CN" altLang="en-US" smtClean="0"/>
              <a:t>2025/9/10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61276-B23F-4425-BC2B-4938447D53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0365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58CAB9-55F1-4AC5-AF29-E3CC11DE16E1}" type="datetimeFigureOut">
              <a:rPr lang="zh-CN" altLang="en-US" smtClean="0"/>
              <a:t>2025/9/10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61276-B23F-4425-BC2B-4938447D53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9399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8CF5AFD-D672-B062-6B76-94526EC9E86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图灵机的</a:t>
            </a: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x+y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实现</a:t>
            </a:r>
          </a:p>
        </p:txBody>
      </p:sp>
    </p:spTree>
    <p:extLst>
      <p:ext uri="{BB962C8B-B14F-4D97-AF65-F5344CB8AC3E}">
        <p14:creationId xmlns:p14="http://schemas.microsoft.com/office/powerpoint/2010/main" val="4209578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5B57CD2-5732-F1FE-9B98-896B70C6C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575" y="306175"/>
            <a:ext cx="10515600" cy="837142"/>
          </a:xfrm>
        </p:spPr>
        <p:txBody>
          <a:bodyPr/>
          <a:lstStyle/>
          <a:p>
            <a:r>
              <a:rPr lang="zh-CN" altLang="en-US" dirty="0"/>
              <a:t>方法</a:t>
            </a:r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5795BCC-6A7E-ACDA-E8FA-4C7E5E50B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3317"/>
            <a:ext cx="10515600" cy="4974695"/>
          </a:xfrm>
        </p:spPr>
        <p:txBody>
          <a:bodyPr/>
          <a:lstStyle/>
          <a:p>
            <a:r>
              <a:rPr lang="en-US" altLang="zh-CN" dirty="0"/>
              <a:t>1.</a:t>
            </a:r>
            <a:r>
              <a:rPr lang="zh-CN" altLang="en-US" dirty="0"/>
              <a:t>编码：用二进制表示</a:t>
            </a:r>
            <a:r>
              <a:rPr lang="en-US" altLang="zh-CN" dirty="0" err="1"/>
              <a:t>x,y</a:t>
            </a:r>
            <a:r>
              <a:rPr lang="en-US" altLang="zh-CN" dirty="0"/>
              <a:t>,</a:t>
            </a:r>
            <a:r>
              <a:rPr lang="zh-CN" altLang="en-US" dirty="0"/>
              <a:t>用*将</a:t>
            </a:r>
            <a:r>
              <a:rPr lang="en-US" altLang="zh-CN" dirty="0" err="1"/>
              <a:t>x,y</a:t>
            </a:r>
            <a:r>
              <a:rPr lang="zh-CN" altLang="en-US" dirty="0"/>
              <a:t>，纸带其余部分分离开</a:t>
            </a:r>
          </a:p>
          <a:p>
            <a:r>
              <a:rPr lang="en-US" altLang="zh-CN" dirty="0"/>
              <a:t>2.</a:t>
            </a:r>
            <a:r>
              <a:rPr lang="zh-CN" altLang="en-US" dirty="0"/>
              <a:t>符号集：</a:t>
            </a:r>
            <a:r>
              <a:rPr lang="en-US" altLang="zh-CN" dirty="0"/>
              <a:t>0</a:t>
            </a:r>
            <a:r>
              <a:rPr lang="zh-CN" altLang="en-US" dirty="0"/>
              <a:t>，</a:t>
            </a:r>
            <a:r>
              <a:rPr lang="en-US" altLang="zh-CN" dirty="0"/>
              <a:t>1,*</a:t>
            </a:r>
          </a:p>
          <a:p>
            <a:r>
              <a:rPr lang="en-US" altLang="zh-CN" dirty="0"/>
              <a:t>3.</a:t>
            </a:r>
            <a:r>
              <a:rPr lang="zh-CN" altLang="en-US" dirty="0"/>
              <a:t>状态集   </a:t>
            </a:r>
            <a:r>
              <a:rPr lang="en-US" altLang="zh-CN" dirty="0"/>
              <a:t>start1(</a:t>
            </a:r>
            <a:r>
              <a:rPr lang="zh-CN" altLang="en-US" dirty="0"/>
              <a:t>将</a:t>
            </a:r>
            <a:r>
              <a:rPr lang="en-US" altLang="zh-CN" dirty="0"/>
              <a:t>y</a:t>
            </a:r>
            <a:r>
              <a:rPr lang="zh-CN" altLang="en-US" dirty="0"/>
              <a:t>减去</a:t>
            </a:r>
            <a:r>
              <a:rPr lang="en-US" altLang="zh-CN" dirty="0"/>
              <a:t>1</a:t>
            </a:r>
            <a:r>
              <a:rPr lang="zh-CN" altLang="en-US" dirty="0"/>
              <a:t>）</a:t>
            </a:r>
            <a:r>
              <a:rPr lang="en-US" altLang="zh-CN" dirty="0"/>
              <a:t>dec(</a:t>
            </a:r>
            <a:r>
              <a:rPr lang="zh-CN" altLang="en-US" dirty="0"/>
              <a:t>减法）</a:t>
            </a:r>
            <a:r>
              <a:rPr lang="en-US" altLang="zh-CN" dirty="0"/>
              <a:t>sus(</a:t>
            </a:r>
            <a:r>
              <a:rPr lang="zh-CN" altLang="en-US" dirty="0"/>
              <a:t>退位） </a:t>
            </a:r>
            <a:r>
              <a:rPr lang="en-US" altLang="zh-CN" dirty="0" err="1"/>
              <a:t>turnl</a:t>
            </a:r>
            <a:r>
              <a:rPr lang="en-US" altLang="zh-CN" dirty="0"/>
              <a:t>(</a:t>
            </a:r>
            <a:r>
              <a:rPr lang="zh-CN" altLang="en-US" dirty="0"/>
              <a:t>标志减法的完成，传到加法处理区）</a:t>
            </a:r>
            <a:r>
              <a:rPr lang="en-US" altLang="zh-CN" dirty="0"/>
              <a:t>start2(</a:t>
            </a:r>
            <a:r>
              <a:rPr lang="zh-CN" altLang="en-US" dirty="0"/>
              <a:t>加法开始）</a:t>
            </a:r>
            <a:r>
              <a:rPr lang="en-US" altLang="zh-CN" dirty="0" err="1"/>
              <a:t>inc</a:t>
            </a:r>
            <a:r>
              <a:rPr lang="en-US" altLang="zh-CN" dirty="0"/>
              <a:t>(</a:t>
            </a:r>
            <a:r>
              <a:rPr lang="zh-CN" altLang="en-US" dirty="0"/>
              <a:t>加法） </a:t>
            </a:r>
            <a:r>
              <a:rPr lang="en-US" altLang="zh-CN" dirty="0"/>
              <a:t>carry(</a:t>
            </a:r>
            <a:r>
              <a:rPr lang="zh-CN" altLang="en-US" dirty="0"/>
              <a:t>进位的）</a:t>
            </a:r>
            <a:r>
              <a:rPr lang="en-US" altLang="zh-CN" dirty="0"/>
              <a:t>turnl1(</a:t>
            </a:r>
            <a:r>
              <a:rPr lang="zh-CN" altLang="en-US" dirty="0"/>
              <a:t>中间*号前的向减法运输）</a:t>
            </a:r>
            <a:r>
              <a:rPr lang="en-US" altLang="zh-CN" dirty="0"/>
              <a:t>turnl2(</a:t>
            </a:r>
            <a:r>
              <a:rPr lang="zh-CN" altLang="en-US" dirty="0"/>
              <a:t>中间*号后向减法运输）</a:t>
            </a:r>
            <a:r>
              <a:rPr lang="en-US" altLang="zh-CN" dirty="0"/>
              <a:t>halt(</a:t>
            </a:r>
            <a:r>
              <a:rPr lang="zh-CN" altLang="en-US" dirty="0"/>
              <a:t>结束）</a:t>
            </a:r>
            <a:endParaRPr lang="en-US" altLang="zh-CN" dirty="0"/>
          </a:p>
          <a:p>
            <a:r>
              <a:rPr lang="en-US" altLang="zh-CN" sz="2400" dirty="0"/>
              <a:t>4.</a:t>
            </a:r>
            <a:r>
              <a:rPr lang="zh-CN" altLang="en-US" sz="2400" dirty="0"/>
              <a:t>如图所示，白色为加一部分，黄色为减一部分</a:t>
            </a:r>
          </a:p>
        </p:txBody>
      </p: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id="{E5F50F00-C366-32BC-20AF-8D2D39FC9E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529761"/>
              </p:ext>
            </p:extLst>
          </p:nvPr>
        </p:nvGraphicFramePr>
        <p:xfrm>
          <a:off x="1391708" y="4639733"/>
          <a:ext cx="8128000" cy="76369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2800">
                  <a:extLst>
                    <a:ext uri="{9D8B030D-6E8A-4147-A177-3AD203B41FA5}">
                      <a16:colId xmlns:a16="http://schemas.microsoft.com/office/drawing/2014/main" val="499469687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605402580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299928786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460299431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166452144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817286920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528232659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3754468424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1248521962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1240664219"/>
                    </a:ext>
                  </a:extLst>
                </a:gridCol>
              </a:tblGrid>
              <a:tr h="76369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*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1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0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0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1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*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1</a:t>
                      </a:r>
                      <a:endParaRPr lang="zh-CN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0</a:t>
                      </a:r>
                      <a:endParaRPr lang="zh-CN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1</a:t>
                      </a:r>
                      <a:endParaRPr lang="zh-CN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*</a:t>
                      </a:r>
                      <a:endParaRPr lang="zh-CN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812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5718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DC3B57C-0094-63F8-AF68-2A8F935A6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方法一思路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1C10D69-C270-D113-73D1-0D6A5DF416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1.</a:t>
            </a:r>
            <a:r>
              <a:rPr lang="zh-CN" altLang="en-US" dirty="0"/>
              <a:t>将</a:t>
            </a:r>
            <a:r>
              <a:rPr lang="en-US" altLang="zh-CN" dirty="0" err="1"/>
              <a:t>x+y</a:t>
            </a:r>
            <a:r>
              <a:rPr lang="zh-CN" altLang="en-US" dirty="0"/>
              <a:t>视为</a:t>
            </a:r>
            <a:r>
              <a:rPr lang="en-US" altLang="zh-CN" dirty="0"/>
              <a:t>x</a:t>
            </a:r>
            <a:r>
              <a:rPr lang="zh-CN" altLang="en-US" dirty="0"/>
              <a:t>加</a:t>
            </a:r>
            <a:r>
              <a:rPr lang="en-US" altLang="zh-CN" dirty="0"/>
              <a:t>y</a:t>
            </a:r>
            <a:r>
              <a:rPr lang="zh-CN" altLang="en-US" dirty="0"/>
              <a:t>次</a:t>
            </a:r>
            <a:r>
              <a:rPr lang="en-US" altLang="zh-CN" dirty="0"/>
              <a:t>1</a:t>
            </a:r>
            <a:r>
              <a:rPr lang="zh-CN" altLang="en-US" dirty="0"/>
              <a:t>。</a:t>
            </a:r>
            <a:endParaRPr lang="en-US" altLang="zh-CN" dirty="0"/>
          </a:p>
          <a:p>
            <a:r>
              <a:rPr lang="en-US" altLang="zh-CN" dirty="0"/>
              <a:t>2.</a:t>
            </a:r>
            <a:r>
              <a:rPr lang="zh-CN" altLang="en-US" dirty="0"/>
              <a:t>在</a:t>
            </a:r>
            <a:r>
              <a:rPr lang="en-US" altLang="zh-CN" dirty="0"/>
              <a:t>x</a:t>
            </a:r>
            <a:r>
              <a:rPr lang="zh-CN" altLang="en-US" dirty="0"/>
              <a:t>加一的同时将</a:t>
            </a:r>
            <a:r>
              <a:rPr lang="en-US" altLang="zh-CN" dirty="0"/>
              <a:t>y</a:t>
            </a:r>
            <a:r>
              <a:rPr lang="zh-CN" altLang="en-US" dirty="0"/>
              <a:t>减一</a:t>
            </a:r>
            <a:endParaRPr lang="en-US" altLang="zh-CN" dirty="0"/>
          </a:p>
          <a:p>
            <a:r>
              <a:rPr lang="en-US" altLang="zh-CN" dirty="0"/>
              <a:t>3.</a:t>
            </a:r>
            <a:r>
              <a:rPr lang="zh-CN" altLang="en-US" dirty="0"/>
              <a:t>当</a:t>
            </a:r>
            <a:r>
              <a:rPr lang="en-US" altLang="zh-CN" dirty="0"/>
              <a:t>y</a:t>
            </a:r>
            <a:r>
              <a:rPr lang="zh-CN" altLang="en-US" dirty="0"/>
              <a:t>等于零时停止对</a:t>
            </a:r>
            <a:r>
              <a:rPr lang="en-US" altLang="zh-CN" dirty="0"/>
              <a:t>x</a:t>
            </a:r>
            <a:r>
              <a:rPr lang="zh-CN" altLang="en-US" dirty="0"/>
              <a:t>加一，作为边界条件</a:t>
            </a:r>
            <a:endParaRPr lang="en-US" altLang="zh-CN" dirty="0"/>
          </a:p>
          <a:p>
            <a:r>
              <a:rPr lang="en-US" altLang="zh-CN" dirty="0"/>
              <a:t>4.</a:t>
            </a:r>
            <a:r>
              <a:rPr lang="zh-CN" altLang="en-US" dirty="0"/>
              <a:t>设置</a:t>
            </a:r>
            <a:r>
              <a:rPr lang="en-US" altLang="zh-CN" dirty="0"/>
              <a:t>turn</a:t>
            </a:r>
            <a:r>
              <a:rPr lang="zh-CN" altLang="en-US"/>
              <a:t>状态作为转换加减法的机器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5523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内容占位符 14">
            <a:extLst>
              <a:ext uri="{FF2B5EF4-FFF2-40B4-BE49-F238E27FC236}">
                <a16:creationId xmlns:a16="http://schemas.microsoft.com/office/drawing/2014/main" id="{C4AB0669-79ED-E2B1-26FD-1796A24964A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8119145"/>
              </p:ext>
            </p:extLst>
          </p:nvPr>
        </p:nvGraphicFramePr>
        <p:xfrm>
          <a:off x="838200" y="1825625"/>
          <a:ext cx="3056467" cy="40841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3200">
                  <a:extLst>
                    <a:ext uri="{9D8B030D-6E8A-4147-A177-3AD203B41FA5}">
                      <a16:colId xmlns:a16="http://schemas.microsoft.com/office/drawing/2014/main" val="885828785"/>
                    </a:ext>
                  </a:extLst>
                </a:gridCol>
                <a:gridCol w="1583267">
                  <a:extLst>
                    <a:ext uri="{9D8B030D-6E8A-4147-A177-3AD203B41FA5}">
                      <a16:colId xmlns:a16="http://schemas.microsoft.com/office/drawing/2014/main" val="2955666016"/>
                    </a:ext>
                  </a:extLst>
                </a:gridCol>
              </a:tblGrid>
              <a:tr h="583444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当前格局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采取的动作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91652067"/>
                  </a:ext>
                </a:extLst>
              </a:tr>
              <a:tr h="583444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（</a:t>
                      </a:r>
                      <a:r>
                        <a:rPr lang="en-US" altLang="zh-CN" dirty="0"/>
                        <a:t>start1,*) 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(dec,*,l)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42727159"/>
                  </a:ext>
                </a:extLst>
              </a:tr>
              <a:tr h="583444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 (dec,1) 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（</a:t>
                      </a:r>
                      <a:r>
                        <a:rPr lang="en-US" altLang="zh-CN" dirty="0"/>
                        <a:t>turnl,0,l)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81442777"/>
                  </a:ext>
                </a:extLst>
              </a:tr>
              <a:tr h="583444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（</a:t>
                      </a:r>
                      <a:r>
                        <a:rPr lang="en-US" altLang="zh-CN" dirty="0"/>
                        <a:t>dec,0) 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 (sus,1,l)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24524002"/>
                  </a:ext>
                </a:extLst>
              </a:tr>
              <a:tr h="583444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(sus,1) 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 (turnl,0,l)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06010203"/>
                  </a:ext>
                </a:extLst>
              </a:tr>
              <a:tr h="583444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 (sus,0) 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 (sus,1,l)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90185352"/>
                  </a:ext>
                </a:extLst>
              </a:tr>
              <a:tr h="583444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 (sus,*) 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 (halt,*,-)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6859038"/>
                  </a:ext>
                </a:extLst>
              </a:tr>
            </a:tbl>
          </a:graphicData>
        </a:graphic>
      </p:graphicFrame>
      <p:sp>
        <p:nvSpPr>
          <p:cNvPr id="16" name="文本框 15">
            <a:extLst>
              <a:ext uri="{FF2B5EF4-FFF2-40B4-BE49-F238E27FC236}">
                <a16:creationId xmlns:a16="http://schemas.microsoft.com/office/drawing/2014/main" id="{55D7CECE-C53D-61EC-BF7A-817450A509B5}"/>
              </a:ext>
            </a:extLst>
          </p:cNvPr>
          <p:cNvSpPr txBox="1"/>
          <p:nvPr/>
        </p:nvSpPr>
        <p:spPr>
          <a:xfrm>
            <a:off x="897467" y="787400"/>
            <a:ext cx="287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减一处理</a:t>
            </a:r>
          </a:p>
        </p:txBody>
      </p:sp>
      <p:graphicFrame>
        <p:nvGraphicFramePr>
          <p:cNvPr id="17" name="表格 16">
            <a:extLst>
              <a:ext uri="{FF2B5EF4-FFF2-40B4-BE49-F238E27FC236}">
                <a16:creationId xmlns:a16="http://schemas.microsoft.com/office/drawing/2014/main" id="{750E1D89-0169-4B45-60E6-21AAD435B9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880503"/>
              </p:ext>
            </p:extLst>
          </p:nvPr>
        </p:nvGraphicFramePr>
        <p:xfrm>
          <a:off x="4411132" y="1825625"/>
          <a:ext cx="2751668" cy="39825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0938">
                  <a:extLst>
                    <a:ext uri="{9D8B030D-6E8A-4147-A177-3AD203B41FA5}">
                      <a16:colId xmlns:a16="http://schemas.microsoft.com/office/drawing/2014/main" val="1264321967"/>
                    </a:ext>
                  </a:extLst>
                </a:gridCol>
                <a:gridCol w="1380730">
                  <a:extLst>
                    <a:ext uri="{9D8B030D-6E8A-4147-A177-3AD203B41FA5}">
                      <a16:colId xmlns:a16="http://schemas.microsoft.com/office/drawing/2014/main" val="4024716689"/>
                    </a:ext>
                  </a:extLst>
                </a:gridCol>
              </a:tblGrid>
              <a:tr h="56893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当前格局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采取的动作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9368921"/>
                  </a:ext>
                </a:extLst>
              </a:tr>
              <a:tr h="56893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(start2, *) 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</a:t>
                      </a:r>
                      <a:r>
                        <a:rPr lang="en-US" altLang="zh-CN" dirty="0" err="1"/>
                        <a:t>inc</a:t>
                      </a:r>
                      <a:r>
                        <a:rPr lang="en-US" altLang="zh-CN" dirty="0"/>
                        <a:t>, *, L</a:t>
                      </a:r>
                      <a:r>
                        <a:rPr lang="zh-CN" altLang="en-US" dirty="0"/>
                        <a:t>）</a:t>
                      </a:r>
                      <a:endParaRPr lang="en-US" altLang="zh-CN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8119667"/>
                  </a:ext>
                </a:extLst>
              </a:tr>
              <a:tr h="56893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</a:t>
                      </a:r>
                      <a:r>
                        <a:rPr lang="en-US" altLang="zh-CN" dirty="0" err="1"/>
                        <a:t>inc</a:t>
                      </a:r>
                      <a:r>
                        <a:rPr lang="en-US" altLang="zh-CN" dirty="0"/>
                        <a:t>, 0) 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(turnr1, 1, r)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3287710"/>
                  </a:ext>
                </a:extLst>
              </a:tr>
              <a:tr h="56893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</a:t>
                      </a:r>
                      <a:r>
                        <a:rPr lang="en-US" altLang="zh-CN" dirty="0" err="1"/>
                        <a:t>inc</a:t>
                      </a:r>
                      <a:r>
                        <a:rPr lang="en-US" altLang="zh-CN" dirty="0"/>
                        <a:t>, 1) 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(carry, 0, 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34361612"/>
                  </a:ext>
                </a:extLst>
              </a:tr>
              <a:tr h="56893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(carry, 0)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(turnr1, 1, r)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7333099"/>
                  </a:ext>
                </a:extLst>
              </a:tr>
              <a:tr h="56893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(carry, 1) 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(carry, 0, 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8199695"/>
                  </a:ext>
                </a:extLst>
              </a:tr>
              <a:tr h="56893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(carry, *)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(halt, *, -)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9028622"/>
                  </a:ext>
                </a:extLst>
              </a:tr>
            </a:tbl>
          </a:graphicData>
        </a:graphic>
      </p:graphicFrame>
      <p:sp>
        <p:nvSpPr>
          <p:cNvPr id="19" name="文本框 18">
            <a:extLst>
              <a:ext uri="{FF2B5EF4-FFF2-40B4-BE49-F238E27FC236}">
                <a16:creationId xmlns:a16="http://schemas.microsoft.com/office/drawing/2014/main" id="{D917EEE5-AC5C-FA1B-1E3C-DB90A8DF67EC}"/>
              </a:ext>
            </a:extLst>
          </p:cNvPr>
          <p:cNvSpPr txBox="1"/>
          <p:nvPr/>
        </p:nvSpPr>
        <p:spPr>
          <a:xfrm>
            <a:off x="4948056" y="787400"/>
            <a:ext cx="1774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加一处理</a:t>
            </a:r>
          </a:p>
        </p:txBody>
      </p:sp>
      <p:graphicFrame>
        <p:nvGraphicFramePr>
          <p:cNvPr id="20" name="表格 19">
            <a:extLst>
              <a:ext uri="{FF2B5EF4-FFF2-40B4-BE49-F238E27FC236}">
                <a16:creationId xmlns:a16="http://schemas.microsoft.com/office/drawing/2014/main" id="{24AD7912-012A-D6E2-BB14-5157CADE08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5790984"/>
              </p:ext>
            </p:extLst>
          </p:nvPr>
        </p:nvGraphicFramePr>
        <p:xfrm>
          <a:off x="8212667" y="1825620"/>
          <a:ext cx="2751668" cy="44250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5834">
                  <a:extLst>
                    <a:ext uri="{9D8B030D-6E8A-4147-A177-3AD203B41FA5}">
                      <a16:colId xmlns:a16="http://schemas.microsoft.com/office/drawing/2014/main" val="1245380398"/>
                    </a:ext>
                  </a:extLst>
                </a:gridCol>
                <a:gridCol w="1375834">
                  <a:extLst>
                    <a:ext uri="{9D8B030D-6E8A-4147-A177-3AD203B41FA5}">
                      <a16:colId xmlns:a16="http://schemas.microsoft.com/office/drawing/2014/main" val="568052794"/>
                    </a:ext>
                  </a:extLst>
                </a:gridCol>
              </a:tblGrid>
              <a:tr h="442501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当前格局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采取的动作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85772470"/>
                  </a:ext>
                </a:extLst>
              </a:tr>
              <a:tr h="442501">
                <a:tc>
                  <a:txBody>
                    <a:bodyPr/>
                    <a:lstStyle/>
                    <a:p>
                      <a:pPr algn="ctr"/>
                      <a:r>
                        <a:rPr lang="it-IT" altLang="zh-CN" dirty="0"/>
                        <a:t>(turnl,0)       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altLang="zh-CN" dirty="0"/>
                        <a:t>    (turnl,0,l)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19677098"/>
                  </a:ext>
                </a:extLst>
              </a:tr>
              <a:tr h="442501">
                <a:tc>
                  <a:txBody>
                    <a:bodyPr/>
                    <a:lstStyle/>
                    <a:p>
                      <a:pPr algn="ctr"/>
                      <a:r>
                        <a:rPr lang="it-IT" altLang="zh-CN" dirty="0"/>
                        <a:t> (turnr2,0)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altLang="zh-CN" dirty="0"/>
                        <a:t>(dec,0,l)</a:t>
                      </a:r>
                      <a:r>
                        <a:rPr lang="en-US" altLang="zh-CN" dirty="0"/>
                        <a:t>s</a:t>
                      </a:r>
                      <a:endParaRPr lang="it-IT" altLang="zh-CN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1146998"/>
                  </a:ext>
                </a:extLst>
              </a:tr>
              <a:tr h="442501">
                <a:tc>
                  <a:txBody>
                    <a:bodyPr/>
                    <a:lstStyle/>
                    <a:p>
                      <a:pPr algn="ctr"/>
                      <a:r>
                        <a:rPr lang="it-IT" altLang="zh-CN" dirty="0"/>
                        <a:t> (turnl,1)        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 (turnl,1,l)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1221004"/>
                  </a:ext>
                </a:extLst>
              </a:tr>
              <a:tr h="44250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</a:t>
                      </a:r>
                      <a:r>
                        <a:rPr lang="en-US" altLang="zh-CN" dirty="0" err="1"/>
                        <a:t>turnl</a:t>
                      </a:r>
                      <a:r>
                        <a:rPr lang="en-US" altLang="zh-CN" dirty="0"/>
                        <a:t>,*)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 (start2,1,l)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90482361"/>
                  </a:ext>
                </a:extLst>
              </a:tr>
              <a:tr h="44250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 (turnr1,1) 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(turnr1,1,r)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50887633"/>
                  </a:ext>
                </a:extLst>
              </a:tr>
              <a:tr h="44250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 (turnr1,0) 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(turnr1,0,r)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4017128"/>
                  </a:ext>
                </a:extLst>
              </a:tr>
              <a:tr h="44250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(turnr1,*) 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(turnr2,*,r)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85336707"/>
                  </a:ext>
                </a:extLst>
              </a:tr>
              <a:tr h="44250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 (turnr2,1) 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 (turnr2,1,r)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14071237"/>
                  </a:ext>
                </a:extLst>
              </a:tr>
              <a:tr h="44250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 (turnr2,0)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 (turnr2,0,r)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673502"/>
                  </a:ext>
                </a:extLst>
              </a:tr>
            </a:tbl>
          </a:graphicData>
        </a:graphic>
      </p:graphicFrame>
      <p:sp>
        <p:nvSpPr>
          <p:cNvPr id="2" name="文本框 1">
            <a:extLst>
              <a:ext uri="{FF2B5EF4-FFF2-40B4-BE49-F238E27FC236}">
                <a16:creationId xmlns:a16="http://schemas.microsoft.com/office/drawing/2014/main" id="{F2A4AC4D-CF02-ED4F-B18F-AE2724A80A0F}"/>
              </a:ext>
            </a:extLst>
          </p:cNvPr>
          <p:cNvSpPr txBox="1"/>
          <p:nvPr/>
        </p:nvSpPr>
        <p:spPr>
          <a:xfrm>
            <a:off x="8609990" y="787400"/>
            <a:ext cx="1631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转移操作</a:t>
            </a:r>
          </a:p>
        </p:txBody>
      </p:sp>
    </p:spTree>
    <p:extLst>
      <p:ext uri="{BB962C8B-B14F-4D97-AF65-F5344CB8AC3E}">
        <p14:creationId xmlns:p14="http://schemas.microsoft.com/office/powerpoint/2010/main" val="3750406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3F4C9F0-6879-CA06-3600-69C0010D8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graphicFrame>
        <p:nvGraphicFramePr>
          <p:cNvPr id="6" name="内容占位符 5">
            <a:extLst>
              <a:ext uri="{FF2B5EF4-FFF2-40B4-BE49-F238E27FC236}">
                <a16:creationId xmlns:a16="http://schemas.microsoft.com/office/drawing/2014/main" id="{83196111-C5FF-0753-8B25-A3F60867EB1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8808051"/>
              </p:ext>
            </p:extLst>
          </p:nvPr>
        </p:nvGraphicFramePr>
        <p:xfrm>
          <a:off x="1163116" y="3518611"/>
          <a:ext cx="9356140" cy="10094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5614">
                  <a:extLst>
                    <a:ext uri="{9D8B030D-6E8A-4147-A177-3AD203B41FA5}">
                      <a16:colId xmlns:a16="http://schemas.microsoft.com/office/drawing/2014/main" val="1145883884"/>
                    </a:ext>
                  </a:extLst>
                </a:gridCol>
                <a:gridCol w="935614">
                  <a:extLst>
                    <a:ext uri="{9D8B030D-6E8A-4147-A177-3AD203B41FA5}">
                      <a16:colId xmlns:a16="http://schemas.microsoft.com/office/drawing/2014/main" val="1407264977"/>
                    </a:ext>
                  </a:extLst>
                </a:gridCol>
                <a:gridCol w="935614">
                  <a:extLst>
                    <a:ext uri="{9D8B030D-6E8A-4147-A177-3AD203B41FA5}">
                      <a16:colId xmlns:a16="http://schemas.microsoft.com/office/drawing/2014/main" val="1110267641"/>
                    </a:ext>
                  </a:extLst>
                </a:gridCol>
                <a:gridCol w="935614">
                  <a:extLst>
                    <a:ext uri="{9D8B030D-6E8A-4147-A177-3AD203B41FA5}">
                      <a16:colId xmlns:a16="http://schemas.microsoft.com/office/drawing/2014/main" val="1792389793"/>
                    </a:ext>
                  </a:extLst>
                </a:gridCol>
                <a:gridCol w="935614">
                  <a:extLst>
                    <a:ext uri="{9D8B030D-6E8A-4147-A177-3AD203B41FA5}">
                      <a16:colId xmlns:a16="http://schemas.microsoft.com/office/drawing/2014/main" val="1014037273"/>
                    </a:ext>
                  </a:extLst>
                </a:gridCol>
                <a:gridCol w="896113">
                  <a:extLst>
                    <a:ext uri="{9D8B030D-6E8A-4147-A177-3AD203B41FA5}">
                      <a16:colId xmlns:a16="http://schemas.microsoft.com/office/drawing/2014/main" val="2563105425"/>
                    </a:ext>
                  </a:extLst>
                </a:gridCol>
                <a:gridCol w="975115">
                  <a:extLst>
                    <a:ext uri="{9D8B030D-6E8A-4147-A177-3AD203B41FA5}">
                      <a16:colId xmlns:a16="http://schemas.microsoft.com/office/drawing/2014/main" val="3380071662"/>
                    </a:ext>
                  </a:extLst>
                </a:gridCol>
                <a:gridCol w="935614">
                  <a:extLst>
                    <a:ext uri="{9D8B030D-6E8A-4147-A177-3AD203B41FA5}">
                      <a16:colId xmlns:a16="http://schemas.microsoft.com/office/drawing/2014/main" val="2856961013"/>
                    </a:ext>
                  </a:extLst>
                </a:gridCol>
                <a:gridCol w="935614">
                  <a:extLst>
                    <a:ext uri="{9D8B030D-6E8A-4147-A177-3AD203B41FA5}">
                      <a16:colId xmlns:a16="http://schemas.microsoft.com/office/drawing/2014/main" val="2046769629"/>
                    </a:ext>
                  </a:extLst>
                </a:gridCol>
                <a:gridCol w="935614">
                  <a:extLst>
                    <a:ext uri="{9D8B030D-6E8A-4147-A177-3AD203B41FA5}">
                      <a16:colId xmlns:a16="http://schemas.microsoft.com/office/drawing/2014/main" val="1395697005"/>
                    </a:ext>
                  </a:extLst>
                </a:gridCol>
              </a:tblGrid>
              <a:tr h="1009498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*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1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0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0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1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*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1</a:t>
                      </a:r>
                      <a:endParaRPr lang="zh-CN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0</a:t>
                      </a:r>
                      <a:endParaRPr lang="zh-CN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1</a:t>
                      </a:r>
                      <a:endParaRPr lang="zh-CN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*</a:t>
                      </a:r>
                      <a:endParaRPr lang="zh-CN" altLang="en-US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5282016"/>
                  </a:ext>
                </a:extLst>
              </a:tr>
            </a:tbl>
          </a:graphicData>
        </a:graphic>
      </p:graphicFrame>
      <p:sp>
        <p:nvSpPr>
          <p:cNvPr id="9" name="箭头: 上 8">
            <a:extLst>
              <a:ext uri="{FF2B5EF4-FFF2-40B4-BE49-F238E27FC236}">
                <a16:creationId xmlns:a16="http://schemas.microsoft.com/office/drawing/2014/main" id="{5476EFED-2846-854C-5870-776A434D09CE}"/>
              </a:ext>
            </a:extLst>
          </p:cNvPr>
          <p:cNvSpPr/>
          <p:nvPr/>
        </p:nvSpPr>
        <p:spPr>
          <a:xfrm>
            <a:off x="9795053" y="4652467"/>
            <a:ext cx="314553" cy="453543"/>
          </a:xfrm>
          <a:prstGeom prst="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802D3298-9A66-7BEF-F27D-EAC7400C6F1B}"/>
              </a:ext>
            </a:extLst>
          </p:cNvPr>
          <p:cNvSpPr txBox="1"/>
          <p:nvPr/>
        </p:nvSpPr>
        <p:spPr>
          <a:xfrm>
            <a:off x="9685325" y="5201107"/>
            <a:ext cx="658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开始位置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E0D93284-3A5D-77FC-210C-0D5259A96A08}"/>
              </a:ext>
            </a:extLst>
          </p:cNvPr>
          <p:cNvSpPr txBox="1"/>
          <p:nvPr/>
        </p:nvSpPr>
        <p:spPr>
          <a:xfrm>
            <a:off x="6495898" y="2611526"/>
            <a:ext cx="3869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减法区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C43CA091-68B5-2BAB-E549-7752528DE2E4}"/>
              </a:ext>
            </a:extLst>
          </p:cNvPr>
          <p:cNvSpPr txBox="1"/>
          <p:nvPr/>
        </p:nvSpPr>
        <p:spPr>
          <a:xfrm>
            <a:off x="1316736" y="2611526"/>
            <a:ext cx="5179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加法区</a:t>
            </a:r>
          </a:p>
        </p:txBody>
      </p:sp>
      <p:sp>
        <p:nvSpPr>
          <p:cNvPr id="13" name="箭头: 左 12">
            <a:extLst>
              <a:ext uri="{FF2B5EF4-FFF2-40B4-BE49-F238E27FC236}">
                <a16:creationId xmlns:a16="http://schemas.microsoft.com/office/drawing/2014/main" id="{829ACFA5-A337-DD38-CFA6-A97833AB43FE}"/>
              </a:ext>
            </a:extLst>
          </p:cNvPr>
          <p:cNvSpPr/>
          <p:nvPr/>
        </p:nvSpPr>
        <p:spPr>
          <a:xfrm>
            <a:off x="6364224" y="4879238"/>
            <a:ext cx="724205" cy="226772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27F9992F-24D1-120A-4D07-C0F5A4468747}"/>
              </a:ext>
            </a:extLst>
          </p:cNvPr>
          <p:cNvSpPr txBox="1"/>
          <p:nvPr/>
        </p:nvSpPr>
        <p:spPr>
          <a:xfrm>
            <a:off x="6313018" y="5106010"/>
            <a:ext cx="775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turnl</a:t>
            </a:r>
            <a:endParaRPr lang="zh-CN" altLang="en-US" dirty="0"/>
          </a:p>
        </p:txBody>
      </p:sp>
      <p:sp>
        <p:nvSpPr>
          <p:cNvPr id="15" name="箭头: 右 14">
            <a:extLst>
              <a:ext uri="{FF2B5EF4-FFF2-40B4-BE49-F238E27FC236}">
                <a16:creationId xmlns:a16="http://schemas.microsoft.com/office/drawing/2014/main" id="{B4408A4D-79D3-0E70-400D-4354EC6417E6}"/>
              </a:ext>
            </a:extLst>
          </p:cNvPr>
          <p:cNvSpPr/>
          <p:nvPr/>
        </p:nvSpPr>
        <p:spPr>
          <a:xfrm>
            <a:off x="2618842" y="4784141"/>
            <a:ext cx="724205" cy="32186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A14D64A0-5C19-62FE-7008-BF9D4BAEBF93}"/>
              </a:ext>
            </a:extLst>
          </p:cNvPr>
          <p:cNvSpPr txBox="1"/>
          <p:nvPr/>
        </p:nvSpPr>
        <p:spPr>
          <a:xfrm>
            <a:off x="2618842" y="5340096"/>
            <a:ext cx="775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turnr1</a:t>
            </a:r>
            <a:endParaRPr lang="zh-CN" altLang="en-US" dirty="0"/>
          </a:p>
        </p:txBody>
      </p:sp>
      <p:sp>
        <p:nvSpPr>
          <p:cNvPr id="17" name="箭头: 右 16">
            <a:extLst>
              <a:ext uri="{FF2B5EF4-FFF2-40B4-BE49-F238E27FC236}">
                <a16:creationId xmlns:a16="http://schemas.microsoft.com/office/drawing/2014/main" id="{5C958C85-B282-1C2F-9B60-38E2BC94F0F2}"/>
              </a:ext>
            </a:extLst>
          </p:cNvPr>
          <p:cNvSpPr/>
          <p:nvPr/>
        </p:nvSpPr>
        <p:spPr>
          <a:xfrm>
            <a:off x="8075981" y="3087014"/>
            <a:ext cx="709574" cy="25237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9C39F878-BEFD-079F-AB16-9E2EF44AF4AD}"/>
              </a:ext>
            </a:extLst>
          </p:cNvPr>
          <p:cNvSpPr txBox="1"/>
          <p:nvPr/>
        </p:nvSpPr>
        <p:spPr>
          <a:xfrm>
            <a:off x="8917229" y="2830982"/>
            <a:ext cx="768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Turnr2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1765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66E7774-0EF5-1B7B-EEDD-AFE98E9A0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方法</a:t>
            </a:r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0674191-0FAB-3C1E-8C0F-06C151602E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1.</a:t>
            </a:r>
            <a:r>
              <a:rPr lang="zh-CN" altLang="en-US" dirty="0"/>
              <a:t>编码：用二进制表示</a:t>
            </a:r>
            <a:r>
              <a:rPr lang="en-US" altLang="zh-CN" dirty="0" err="1"/>
              <a:t>x,y</a:t>
            </a:r>
            <a:r>
              <a:rPr lang="en-US" altLang="zh-CN" dirty="0"/>
              <a:t>,</a:t>
            </a:r>
            <a:r>
              <a:rPr lang="zh-CN" altLang="en-US" dirty="0"/>
              <a:t>用*</a:t>
            </a:r>
            <a:r>
              <a:rPr lang="en-US" altLang="zh-CN" dirty="0"/>
              <a:t>*</a:t>
            </a:r>
            <a:r>
              <a:rPr lang="zh-CN" altLang="en-US" dirty="0"/>
              <a:t>将</a:t>
            </a:r>
            <a:r>
              <a:rPr lang="en-US" altLang="zh-CN" dirty="0" err="1"/>
              <a:t>x,y</a:t>
            </a:r>
            <a:r>
              <a:rPr lang="zh-CN" altLang="en-US" dirty="0"/>
              <a:t>分开，用</a:t>
            </a:r>
            <a:r>
              <a:rPr lang="en-US" altLang="zh-CN" dirty="0"/>
              <a:t>*</a:t>
            </a:r>
            <a:r>
              <a:rPr lang="zh-CN" altLang="en-US" dirty="0"/>
              <a:t>纸带其余部分分离开</a:t>
            </a:r>
          </a:p>
          <a:p>
            <a:r>
              <a:rPr lang="en-US" altLang="zh-CN" dirty="0"/>
              <a:t>2.</a:t>
            </a:r>
            <a:r>
              <a:rPr lang="zh-CN" altLang="en-US" dirty="0"/>
              <a:t>符号集：</a:t>
            </a:r>
            <a:r>
              <a:rPr lang="en-US" altLang="zh-CN" dirty="0"/>
              <a:t>0</a:t>
            </a:r>
            <a:r>
              <a:rPr lang="zh-CN" altLang="en-US" dirty="0"/>
              <a:t>，</a:t>
            </a:r>
            <a:r>
              <a:rPr lang="en-US" altLang="zh-CN" dirty="0"/>
              <a:t>1,*</a:t>
            </a:r>
          </a:p>
          <a:p>
            <a:r>
              <a:rPr lang="en-US" altLang="zh-CN" dirty="0"/>
              <a:t>3.</a:t>
            </a:r>
            <a:r>
              <a:rPr lang="zh-CN" altLang="en-US" dirty="0"/>
              <a:t>状态集   </a:t>
            </a:r>
            <a:r>
              <a:rPr lang="en-US" altLang="zh-CN" dirty="0"/>
              <a:t>start1(</a:t>
            </a:r>
            <a:r>
              <a:rPr lang="zh-CN" altLang="en-US" dirty="0"/>
              <a:t>开始）</a:t>
            </a:r>
            <a:r>
              <a:rPr lang="en-US" altLang="zh-CN" dirty="0"/>
              <a:t>move(</a:t>
            </a:r>
            <a:r>
              <a:rPr lang="zh-CN" altLang="en-US" dirty="0"/>
              <a:t>将</a:t>
            </a:r>
            <a:r>
              <a:rPr lang="en-US" altLang="zh-CN" dirty="0"/>
              <a:t>y</a:t>
            </a:r>
            <a:r>
              <a:rPr lang="zh-CN" altLang="en-US" dirty="0"/>
              <a:t>逐位减少</a:t>
            </a:r>
            <a:r>
              <a:rPr lang="en-US" altLang="zh-CN" dirty="0"/>
              <a:t>)       plus1(</a:t>
            </a:r>
            <a:r>
              <a:rPr lang="zh-CN" altLang="en-US" dirty="0"/>
              <a:t>代表加上去前半段）</a:t>
            </a:r>
            <a:r>
              <a:rPr lang="en-US" altLang="zh-CN" dirty="0"/>
              <a:t>unplus1(</a:t>
            </a:r>
            <a:r>
              <a:rPr lang="zh-CN" altLang="en-US" dirty="0"/>
              <a:t>代表没有加前半段）</a:t>
            </a:r>
            <a:r>
              <a:rPr lang="en-US" altLang="zh-CN" dirty="0"/>
              <a:t>unplus2(</a:t>
            </a:r>
            <a:r>
              <a:rPr lang="zh-CN" altLang="en-US" dirty="0"/>
              <a:t>代表没有加后面）</a:t>
            </a:r>
            <a:r>
              <a:rPr lang="en-US" altLang="zh-CN" dirty="0"/>
              <a:t>rem1(</a:t>
            </a:r>
            <a:r>
              <a:rPr lang="zh-CN" altLang="en-US" dirty="0"/>
              <a:t>记忆</a:t>
            </a:r>
            <a:r>
              <a:rPr lang="en-US" altLang="zh-CN" dirty="0"/>
              <a:t>1</a:t>
            </a:r>
            <a:r>
              <a:rPr lang="zh-CN" altLang="en-US" dirty="0"/>
              <a:t>），</a:t>
            </a:r>
            <a:r>
              <a:rPr lang="en-US" altLang="zh-CN" dirty="0"/>
              <a:t>rem0(</a:t>
            </a:r>
            <a:r>
              <a:rPr lang="zh-CN" altLang="en-US" dirty="0"/>
              <a:t>记忆</a:t>
            </a:r>
            <a:r>
              <a:rPr lang="en-US" altLang="zh-CN" dirty="0"/>
              <a:t>2</a:t>
            </a:r>
            <a:r>
              <a:rPr lang="zh-CN" altLang="en-US" dirty="0"/>
              <a:t>）</a:t>
            </a:r>
            <a:r>
              <a:rPr lang="en-US" altLang="zh-CN" dirty="0"/>
              <a:t>back(</a:t>
            </a:r>
            <a:r>
              <a:rPr lang="zh-CN" altLang="en-US" dirty="0"/>
              <a:t>回到</a:t>
            </a:r>
            <a:r>
              <a:rPr lang="en-US" altLang="zh-CN" dirty="0"/>
              <a:t>*1</a:t>
            </a:r>
            <a:r>
              <a:rPr lang="zh-CN" altLang="en-US" dirty="0"/>
              <a:t>）</a:t>
            </a:r>
            <a:r>
              <a:rPr lang="en-US" altLang="zh-CN" dirty="0"/>
              <a:t>ret1(</a:t>
            </a:r>
            <a:r>
              <a:rPr lang="zh-CN" altLang="en-US" dirty="0"/>
              <a:t>回到</a:t>
            </a:r>
            <a:r>
              <a:rPr lang="en-US" altLang="zh-CN" dirty="0"/>
              <a:t>*2</a:t>
            </a:r>
            <a:r>
              <a:rPr lang="zh-CN" altLang="en-US" dirty="0"/>
              <a:t>）</a:t>
            </a:r>
            <a:r>
              <a:rPr lang="en-US" altLang="zh-CN" dirty="0"/>
              <a:t>ret2(</a:t>
            </a:r>
            <a:r>
              <a:rPr lang="zh-CN" altLang="en-US" dirty="0"/>
              <a:t>回到</a:t>
            </a:r>
            <a:r>
              <a:rPr lang="en-US" altLang="zh-CN" dirty="0"/>
              <a:t>*3</a:t>
            </a:r>
            <a:r>
              <a:rPr lang="zh-CN" altLang="en-US" dirty="0"/>
              <a:t>）</a:t>
            </a:r>
            <a:r>
              <a:rPr lang="en-US" altLang="zh-CN" dirty="0"/>
              <a:t>all(y</a:t>
            </a:r>
            <a:r>
              <a:rPr lang="zh-CN" altLang="en-US" dirty="0"/>
              <a:t>被解决）</a:t>
            </a:r>
            <a:r>
              <a:rPr lang="en-US" altLang="zh-CN" dirty="0"/>
              <a:t>halt(</a:t>
            </a:r>
            <a:r>
              <a:rPr lang="zh-CN" altLang="en-US" dirty="0"/>
              <a:t>结束）</a:t>
            </a:r>
            <a:r>
              <a:rPr lang="en-US" altLang="zh-CN" dirty="0"/>
              <a:t>see(</a:t>
            </a:r>
            <a:r>
              <a:rPr lang="zh-CN" altLang="en-US" dirty="0"/>
              <a:t>看前面的数字）</a:t>
            </a:r>
          </a:p>
          <a:p>
            <a:r>
              <a:rPr lang="en-US" altLang="zh-CN" dirty="0"/>
              <a:t>4.</a:t>
            </a:r>
            <a:r>
              <a:rPr lang="zh-CN" altLang="en-US" dirty="0"/>
              <a:t>如图所示，白色为加一部分，黄色为减一部分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204403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D1CEAE0-95A1-4AE6-3549-F8EA98268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方法</a:t>
            </a:r>
            <a:r>
              <a:rPr lang="en-US" altLang="zh-CN" dirty="0"/>
              <a:t>2</a:t>
            </a:r>
            <a:r>
              <a:rPr lang="zh-CN" altLang="en-US" dirty="0"/>
              <a:t>思路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AAFC915-CAB0-4D43-9A59-5FC4F159A5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用</a:t>
            </a:r>
            <a:r>
              <a:rPr lang="en-US" altLang="zh-CN" dirty="0"/>
              <a:t>*</a:t>
            </a:r>
            <a:r>
              <a:rPr lang="zh-CN" altLang="en-US"/>
              <a:t>标记是否加过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492060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844D721B-38D2-A39E-6A4E-EB5139A97C1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0762802"/>
              </p:ext>
            </p:extLst>
          </p:nvPr>
        </p:nvGraphicFramePr>
        <p:xfrm>
          <a:off x="841248" y="380390"/>
          <a:ext cx="2918765" cy="65105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7858">
                  <a:extLst>
                    <a:ext uri="{9D8B030D-6E8A-4147-A177-3AD203B41FA5}">
                      <a16:colId xmlns:a16="http://schemas.microsoft.com/office/drawing/2014/main" val="3165588890"/>
                    </a:ext>
                  </a:extLst>
                </a:gridCol>
                <a:gridCol w="1460907">
                  <a:extLst>
                    <a:ext uri="{9D8B030D-6E8A-4147-A177-3AD203B41FA5}">
                      <a16:colId xmlns:a16="http://schemas.microsoft.com/office/drawing/2014/main" val="3346913607"/>
                    </a:ext>
                  </a:extLst>
                </a:gridCol>
              </a:tblGrid>
              <a:tr h="651053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当前格局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采取的动作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0850033"/>
                  </a:ext>
                </a:extLst>
              </a:tr>
              <a:tr h="651053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（</a:t>
                      </a:r>
                      <a:r>
                        <a:rPr lang="en-US" altLang="zh-CN" dirty="0"/>
                        <a:t>start1</a:t>
                      </a:r>
                      <a:r>
                        <a:rPr lang="zh-CN" altLang="en-US" dirty="0"/>
                        <a:t>，</a:t>
                      </a:r>
                      <a:r>
                        <a:rPr lang="en-US" altLang="zh-CN" dirty="0"/>
                        <a:t>*</a:t>
                      </a:r>
                      <a:r>
                        <a:rPr lang="zh-CN" altLang="en-US" dirty="0"/>
                        <a:t>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（</a:t>
                      </a:r>
                      <a:r>
                        <a:rPr lang="en-US" altLang="zh-CN" dirty="0"/>
                        <a:t>move,*,l)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852639"/>
                  </a:ext>
                </a:extLst>
              </a:tr>
              <a:tr h="651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(move,1)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(plus1,*,l)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27524953"/>
                  </a:ext>
                </a:extLst>
              </a:tr>
              <a:tr h="651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(move,0)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(unplus1,*,l)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7624838"/>
                  </a:ext>
                </a:extLst>
              </a:tr>
              <a:tr h="651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(unplus1,1)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(unplus1,1,l)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72790308"/>
                  </a:ext>
                </a:extLst>
              </a:tr>
              <a:tr h="651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(unplus1,0)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(unplus1,0,l)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18051501"/>
                  </a:ext>
                </a:extLst>
              </a:tr>
              <a:tr h="651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(plus1,1)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(plus1,1,l)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70950022"/>
                  </a:ext>
                </a:extLst>
              </a:tr>
              <a:tr h="651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(plus1,0,l)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(plus1,0,l)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00950440"/>
                  </a:ext>
                </a:extLst>
              </a:tr>
              <a:tr h="651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(plus1,*)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(plus2,*,l)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07339097"/>
                  </a:ext>
                </a:extLst>
              </a:tr>
              <a:tr h="65105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(unplus1,*)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(unplus2,*,l)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62803966"/>
                  </a:ext>
                </a:extLst>
              </a:tr>
            </a:tbl>
          </a:graphicData>
        </a:graphic>
      </p:graphicFrame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157FF7F2-2CB7-E60C-72BD-13D82828D8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7521071"/>
              </p:ext>
            </p:extLst>
          </p:nvPr>
        </p:nvGraphicFramePr>
        <p:xfrm>
          <a:off x="4198924" y="380390"/>
          <a:ext cx="3482034" cy="64776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1017">
                  <a:extLst>
                    <a:ext uri="{9D8B030D-6E8A-4147-A177-3AD203B41FA5}">
                      <a16:colId xmlns:a16="http://schemas.microsoft.com/office/drawing/2014/main" val="792331607"/>
                    </a:ext>
                  </a:extLst>
                </a:gridCol>
                <a:gridCol w="1741017">
                  <a:extLst>
                    <a:ext uri="{9D8B030D-6E8A-4147-A177-3AD203B41FA5}">
                      <a16:colId xmlns:a16="http://schemas.microsoft.com/office/drawing/2014/main" val="2560996365"/>
                    </a:ext>
                  </a:extLst>
                </a:gridCol>
              </a:tblGrid>
              <a:tr h="650601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当前格局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采取的动作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08810732"/>
                  </a:ext>
                </a:extLst>
              </a:tr>
              <a:tr h="647446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(unplus2,1)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(unplus2,1,l)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114487"/>
                  </a:ext>
                </a:extLst>
              </a:tr>
              <a:tr h="647446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(unplus2,0)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(unplus2,0,l)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8326389"/>
                  </a:ext>
                </a:extLst>
              </a:tr>
              <a:tr h="647446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(plus2,1)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(plus2,1,l)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32251566"/>
                  </a:ext>
                </a:extLst>
              </a:tr>
              <a:tr h="647446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(plus2,0,l)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(plus2,0,l)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406454"/>
                  </a:ext>
                </a:extLst>
              </a:tr>
              <a:tr h="647446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(plus1,*,l)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</a:t>
                      </a:r>
                      <a:r>
                        <a:rPr lang="en-US" altLang="zh-CN" dirty="0" err="1"/>
                        <a:t>inc</a:t>
                      </a:r>
                      <a:r>
                        <a:rPr lang="en-US" altLang="zh-CN" dirty="0"/>
                        <a:t>,*,l)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80037034"/>
                  </a:ext>
                </a:extLst>
              </a:tr>
              <a:tr h="647446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(unplus1,*)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(see,*,l)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4541206"/>
                  </a:ext>
                </a:extLst>
              </a:tr>
              <a:tr h="647446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</a:t>
                      </a:r>
                      <a:r>
                        <a:rPr lang="en-US" altLang="zh-CN" dirty="0" err="1"/>
                        <a:t>inc</a:t>
                      </a:r>
                      <a:r>
                        <a:rPr lang="en-US" altLang="zh-CN" dirty="0"/>
                        <a:t>, 0) 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(back, 1, r)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0873306"/>
                  </a:ext>
                </a:extLst>
              </a:tr>
              <a:tr h="647446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</a:t>
                      </a:r>
                      <a:r>
                        <a:rPr lang="en-US" altLang="zh-CN" dirty="0" err="1"/>
                        <a:t>inc</a:t>
                      </a:r>
                      <a:r>
                        <a:rPr lang="en-US" altLang="zh-CN" dirty="0"/>
                        <a:t>, 1) 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(carry, 0, 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59565160"/>
                  </a:ext>
                </a:extLst>
              </a:tr>
              <a:tr h="647446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(carry, 0)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(back, 1, r)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5110906"/>
                  </a:ext>
                </a:extLst>
              </a:tr>
            </a:tbl>
          </a:graphicData>
        </a:graphic>
      </p:graphicFrame>
      <p:graphicFrame>
        <p:nvGraphicFramePr>
          <p:cNvPr id="6" name="表格 5">
            <a:extLst>
              <a:ext uri="{FF2B5EF4-FFF2-40B4-BE49-F238E27FC236}">
                <a16:creationId xmlns:a16="http://schemas.microsoft.com/office/drawing/2014/main" id="{C136A0A0-19BF-2A3A-56E3-8B2A7594DC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2391331"/>
              </p:ext>
            </p:extLst>
          </p:nvPr>
        </p:nvGraphicFramePr>
        <p:xfrm>
          <a:off x="7988198" y="438912"/>
          <a:ext cx="3130906" cy="64190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5453">
                  <a:extLst>
                    <a:ext uri="{9D8B030D-6E8A-4147-A177-3AD203B41FA5}">
                      <a16:colId xmlns:a16="http://schemas.microsoft.com/office/drawing/2014/main" val="749445218"/>
                    </a:ext>
                  </a:extLst>
                </a:gridCol>
                <a:gridCol w="1565453">
                  <a:extLst>
                    <a:ext uri="{9D8B030D-6E8A-4147-A177-3AD203B41FA5}">
                      <a16:colId xmlns:a16="http://schemas.microsoft.com/office/drawing/2014/main" val="1926969592"/>
                    </a:ext>
                  </a:extLst>
                </a:gridCol>
              </a:tblGrid>
              <a:tr h="641909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当前格局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采取的动作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6132001"/>
                  </a:ext>
                </a:extLst>
              </a:tr>
              <a:tr h="641909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(carry, 1) 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(carry, 0, 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96204392"/>
                  </a:ext>
                </a:extLst>
              </a:tr>
              <a:tr h="641909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(carry, *)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(halt, *, -)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34346889"/>
                  </a:ext>
                </a:extLst>
              </a:tr>
              <a:tr h="641909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</a:t>
                      </a:r>
                      <a:r>
                        <a:rPr lang="en-US" altLang="zh-CN" dirty="0" err="1"/>
                        <a:t>back,r</a:t>
                      </a:r>
                      <a:r>
                        <a:rPr lang="en-US" altLang="zh-CN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(back,1,r)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5789575"/>
                  </a:ext>
                </a:extLst>
              </a:tr>
              <a:tr h="641909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</a:t>
                      </a:r>
                      <a:r>
                        <a:rPr lang="en-US" altLang="zh-CN" dirty="0" err="1"/>
                        <a:t>back,r</a:t>
                      </a:r>
                      <a:r>
                        <a:rPr lang="en-US" altLang="zh-CN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(back,0,r)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5119864"/>
                  </a:ext>
                </a:extLst>
              </a:tr>
              <a:tr h="641909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(back,*)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(see,*,l)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25558026"/>
                  </a:ext>
                </a:extLst>
              </a:tr>
              <a:tr h="641909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(see,1)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(rem1,*,r)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19188962"/>
                  </a:ext>
                </a:extLst>
              </a:tr>
              <a:tr h="641909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(see,0)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(rem0,*,r)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32316619"/>
                  </a:ext>
                </a:extLst>
              </a:tr>
              <a:tr h="641909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(rem1,*)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(ret1,1,r)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4925903"/>
                  </a:ext>
                </a:extLst>
              </a:tr>
              <a:tr h="641909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(rem0,*)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(ret1,0,r)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547476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23204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>
            <a:extLst>
              <a:ext uri="{FF2B5EF4-FFF2-40B4-BE49-F238E27FC236}">
                <a16:creationId xmlns:a16="http://schemas.microsoft.com/office/drawing/2014/main" id="{4DAEA9C0-6052-4B9B-9C73-1EE80343C7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433486"/>
              </p:ext>
            </p:extLst>
          </p:nvPr>
        </p:nvGraphicFramePr>
        <p:xfrm>
          <a:off x="4008730" y="1031442"/>
          <a:ext cx="3679546" cy="4981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9773">
                  <a:extLst>
                    <a:ext uri="{9D8B030D-6E8A-4147-A177-3AD203B41FA5}">
                      <a16:colId xmlns:a16="http://schemas.microsoft.com/office/drawing/2014/main" val="468641952"/>
                    </a:ext>
                  </a:extLst>
                </a:gridCol>
                <a:gridCol w="1839773">
                  <a:extLst>
                    <a:ext uri="{9D8B030D-6E8A-4147-A177-3AD203B41FA5}">
                      <a16:colId xmlns:a16="http://schemas.microsoft.com/office/drawing/2014/main" val="3341130265"/>
                    </a:ext>
                  </a:extLst>
                </a:gridCol>
              </a:tblGrid>
              <a:tr h="498165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当前格局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采取的动作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2528897"/>
                  </a:ext>
                </a:extLst>
              </a:tr>
              <a:tr h="498165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(ret1,1)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(ret1,1,r)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90509922"/>
                  </a:ext>
                </a:extLst>
              </a:tr>
              <a:tr h="498165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(ret1,0)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(ret1,0,r)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49241785"/>
                  </a:ext>
                </a:extLst>
              </a:tr>
              <a:tr h="498165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(ret1,*)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(ret2,1,r)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12027631"/>
                  </a:ext>
                </a:extLst>
              </a:tr>
              <a:tr h="498165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(ret2,0)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(ret2,0,r)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9556737"/>
                  </a:ext>
                </a:extLst>
              </a:tr>
              <a:tr h="498165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(ret2,1)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(ret2,1,r)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5209359"/>
                  </a:ext>
                </a:extLst>
              </a:tr>
              <a:tr h="498165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(ret2,*)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(move,*,l)</a:t>
                      </a:r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5335968"/>
                  </a:ext>
                </a:extLst>
              </a:tr>
              <a:tr h="498165">
                <a:tc>
                  <a:txBody>
                    <a:bodyPr/>
                    <a:lstStyle/>
                    <a:p>
                      <a:pPr algn="ctr"/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altLang="zh-CN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2835358"/>
                  </a:ext>
                </a:extLst>
              </a:tr>
              <a:tr h="498165">
                <a:tc>
                  <a:txBody>
                    <a:bodyPr/>
                    <a:lstStyle/>
                    <a:p>
                      <a:pPr algn="ctr"/>
                      <a:endParaRPr lang="en-US" altLang="zh-C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altLang="zh-CN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88589764"/>
                  </a:ext>
                </a:extLst>
              </a:tr>
              <a:tr h="49816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093933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90798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287</TotalTime>
  <Words>934</Words>
  <Application>Microsoft Office PowerPoint</Application>
  <PresentationFormat>宽屏</PresentationFormat>
  <Paragraphs>169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4" baseType="lpstr">
      <vt:lpstr>微软雅黑</vt:lpstr>
      <vt:lpstr>Arial</vt:lpstr>
      <vt:lpstr>Calibri</vt:lpstr>
      <vt:lpstr>Calibri Light</vt:lpstr>
      <vt:lpstr>Office 主题​​</vt:lpstr>
      <vt:lpstr>图灵机的x+y实现</vt:lpstr>
      <vt:lpstr>方法1</vt:lpstr>
      <vt:lpstr>方法一思路</vt:lpstr>
      <vt:lpstr>PowerPoint 演示文稿</vt:lpstr>
      <vt:lpstr>PowerPoint 演示文稿</vt:lpstr>
      <vt:lpstr>方法2</vt:lpstr>
      <vt:lpstr>方法2思路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wangjincai000@outlook.com</dc:creator>
  <cp:lastModifiedBy>8618656750510</cp:lastModifiedBy>
  <cp:revision>9</cp:revision>
  <dcterms:created xsi:type="dcterms:W3CDTF">2025-09-10T03:16:56Z</dcterms:created>
  <dcterms:modified xsi:type="dcterms:W3CDTF">2025-09-10T14:13:35Z</dcterms:modified>
</cp:coreProperties>
</file>